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2.xml" ContentType="application/vnd.openxmlformats-officedocument.presentationml.tags+xml"/>
  <Override PartName="/ppt/tags/tag6.xml" ContentType="application/vnd.openxmlformats-officedocument.presentationml.tag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 Swisscom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 Swisscom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 Swisscom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 Swisscom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heSans Swisscom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heSans Swisscom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heSans Swisscom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heSans Swisscom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heSans Swisscom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3" autoAdjust="0"/>
    <p:restoredTop sz="94660"/>
  </p:normalViewPr>
  <p:slideViewPr>
    <p:cSldViewPr>
      <p:cViewPr>
        <p:scale>
          <a:sx n="140" d="100"/>
          <a:sy n="140" d="100"/>
        </p:scale>
        <p:origin x="-870" y="118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2796" y="-96"/>
      </p:cViewPr>
      <p:guideLst>
        <p:guide orient="horz" pos="312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>
                <a:latin typeface="Arial" charset="0"/>
              </a:defRPr>
            </a:lvl1pPr>
          </a:lstStyle>
          <a:p>
            <a:pPr>
              <a:defRPr/>
            </a:pPr>
            <a:fld id="{59A57731-9609-49A6-8B40-955808067EC8}" type="slidenum">
              <a:rPr lang="en-GB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  <p:sp>
        <p:nvSpPr>
          <p:cNvPr id="5124" name="Datumsplatzhalter 3"/>
          <p:cNvSpPr txBox="1">
            <a:spLocks noGrp="1"/>
          </p:cNvSpPr>
          <p:nvPr/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3" tIns="45651" rIns="91303" bIns="45651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fr-FR">
                <a:solidFill>
                  <a:srgbClr val="000000"/>
                </a:solidFill>
              </a:rPr>
              <a:t>dd/mm/yyyy</a:t>
            </a:r>
          </a:p>
        </p:txBody>
      </p:sp>
      <p:sp>
        <p:nvSpPr>
          <p:cNvPr id="5125" name="Fußzeilenplatzhalter 4"/>
          <p:cNvSpPr txBox="1">
            <a:spLocks noGrp="1"/>
          </p:cNvSpPr>
          <p:nvPr/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3" tIns="45651" rIns="91303" bIns="45651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126" name="Foliennummernplatzhalter 5"/>
          <p:cNvSpPr txBox="1">
            <a:spLocks noGrp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3" tIns="45651" rIns="91303" bIns="45651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fld id="{A9962DDA-53A9-4210-AA86-0FDAF5F9DDD5}" type="slidenum">
              <a:rPr lang="de-DE">
                <a:solidFill>
                  <a:srgbClr val="000000"/>
                </a:solidFill>
              </a:rPr>
              <a:pPr>
                <a:spcBef>
                  <a:spcPct val="50000"/>
                </a:spcBef>
                <a:buClr>
                  <a:schemeClr val="accent2"/>
                </a:buClr>
              </a:pPr>
              <a:t>1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915988" y="3357563"/>
            <a:ext cx="3589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accent2"/>
              </a:buClr>
              <a:defRPr/>
            </a:pPr>
            <a:endParaRPr lang="de-CH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5988" y="1770063"/>
            <a:ext cx="7324725" cy="1570037"/>
          </a:xfrm>
        </p:spPr>
        <p:txBody>
          <a:bodyPr tIns="46800" rIns="90000" bIns="46800"/>
          <a:lstStyle>
            <a:lvl1pPr marL="0" indent="0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590925"/>
            <a:ext cx="3589337" cy="1062038"/>
          </a:xfrm>
        </p:spPr>
        <p:txBody>
          <a:bodyPr tIns="45720" rIns="91440" bIns="45720"/>
          <a:lstStyle>
            <a:lvl1pPr marL="0" indent="0">
              <a:buFontTx/>
              <a:buNone/>
              <a:defRPr sz="1200"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C777F-8B6C-4C72-A7EE-8858B71D42D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281738" y="269875"/>
            <a:ext cx="1962150" cy="58562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269875"/>
            <a:ext cx="5734050" cy="58562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367EB-3767-4B58-9266-DD405116BB1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F57A3-FBE8-4854-95A5-712838C563B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83F89-C614-4CD8-B27C-D5FEAA81002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5988" y="1771650"/>
            <a:ext cx="3587750" cy="4354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6138" y="1771650"/>
            <a:ext cx="3587750" cy="4354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3FDE-377D-4B24-99C8-A0CF90F8293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591FA-C831-4167-9ACE-10B9412B874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0588-9F6F-4DAE-B3D6-5AB341C550C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2B45-03B8-44A9-944F-5B9BAEF23F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06D9F-D8EF-434B-84F9-7A1AA4CE73D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7517-DC04-47AC-B96E-C8CEDB5963D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9875"/>
            <a:ext cx="784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1771650"/>
            <a:ext cx="7327900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 rot="-5400000">
            <a:off x="8505826" y="1746250"/>
            <a:ext cx="6286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defRPr sz="700"/>
            </a:lvl1pPr>
          </a:lstStyle>
          <a:p>
            <a:pPr>
              <a:defRPr/>
            </a:pPr>
            <a:r>
              <a:rPr lang="de-CH"/>
              <a:t>dd/mm/yyyy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1196975"/>
            <a:ext cx="2889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700"/>
            </a:lvl1pPr>
          </a:lstStyle>
          <a:p>
            <a:pPr>
              <a:defRPr/>
            </a:pPr>
            <a:fld id="{30DE182F-F57C-4540-B2A0-8DC74C66920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5988" y="1390650"/>
            <a:ext cx="7327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accent2"/>
              </a:buClr>
              <a:defRPr/>
            </a:pPr>
            <a:endParaRPr lang="de-CH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8675688" y="13985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accent2"/>
              </a:buClr>
              <a:defRPr/>
            </a:pPr>
            <a:endParaRPr lang="de-CH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8675688" y="54816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chemeClr val="accent2"/>
              </a:buClr>
              <a:defRPr/>
            </a:pPr>
            <a:endParaRPr lang="de-CH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7344569" y="3680619"/>
            <a:ext cx="29511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700"/>
            </a:lvl1pPr>
          </a:lstStyle>
          <a:p>
            <a:pPr>
              <a:defRPr/>
            </a:pPr>
            <a:r>
              <a:rPr lang="en-GB"/>
              <a:t>Classification, First name &amp; surname, Organization, Filename_Version</a:t>
            </a:r>
          </a:p>
        </p:txBody>
      </p:sp>
      <p:pic>
        <p:nvPicPr>
          <p:cNvPr id="1034" name="Picture 17" descr="Swisscom_Stacked_Primary_RGB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94688" y="6081713"/>
            <a:ext cx="792162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heSans Swisscom Light" pitchFamily="34" charset="0"/>
        </a:defRPr>
      </a:lvl2pPr>
      <a:lvl3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heSans Swisscom Light" pitchFamily="34" charset="0"/>
        </a:defRPr>
      </a:lvl3pPr>
      <a:lvl4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heSans Swisscom Light" pitchFamily="34" charset="0"/>
        </a:defRPr>
      </a:lvl4pPr>
      <a:lvl5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heSans Swisscom Light" pitchFamily="34" charset="0"/>
        </a:defRPr>
      </a:lvl5pPr>
      <a:lvl6pPr marL="974725" indent="-517525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heSans Swisscom Light" pitchFamily="34" charset="0"/>
        </a:defRPr>
      </a:lvl6pPr>
      <a:lvl7pPr marL="1431925" indent="-517525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heSans Swisscom Light" pitchFamily="34" charset="0"/>
        </a:defRPr>
      </a:lvl7pPr>
      <a:lvl8pPr marL="1889125" indent="-517525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heSans Swisscom Light" pitchFamily="34" charset="0"/>
        </a:defRPr>
      </a:lvl8pPr>
      <a:lvl9pPr marL="2346325" indent="-517525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heSans Swisscom Light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903288" indent="-1857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262063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1622425" indent="-1857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buChar char="–"/>
        <a:defRPr sz="2000">
          <a:solidFill>
            <a:schemeClr val="tx1"/>
          </a:solidFill>
          <a:latin typeface="+mn-lt"/>
        </a:defRPr>
      </a:lvl5pPr>
      <a:lvl6pPr marL="2079625" indent="-1857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buChar char="–"/>
        <a:defRPr>
          <a:solidFill>
            <a:schemeClr val="tx1"/>
          </a:solidFill>
          <a:latin typeface="+mn-lt"/>
        </a:defRPr>
      </a:lvl6pPr>
      <a:lvl7pPr marL="2536825" indent="-1857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buChar char="–"/>
        <a:defRPr>
          <a:solidFill>
            <a:schemeClr val="tx1"/>
          </a:solidFill>
          <a:latin typeface="+mn-lt"/>
        </a:defRPr>
      </a:lvl7pPr>
      <a:lvl8pPr marL="2994025" indent="-1857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buChar char="–"/>
        <a:defRPr>
          <a:solidFill>
            <a:schemeClr val="tx1"/>
          </a:solidFill>
          <a:latin typeface="+mn-lt"/>
        </a:defRPr>
      </a:lvl8pPr>
      <a:lvl9pPr marL="3451225" indent="-1857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6" Type="http://schemas.openxmlformats.org/officeDocument/2006/relationships/image" Target="../media/image3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tIns="0" rIns="0" bIns="108000" anchor="b"/>
          <a:lstStyle/>
          <a:p>
            <a:pPr eaLnBrk="1" hangingPunct="1"/>
            <a:r>
              <a:rPr lang="fr-FR" smtClean="0"/>
              <a:t>Faire accomplir simplement les tâches complexes.</a:t>
            </a:r>
          </a:p>
        </p:txBody>
      </p:sp>
      <p:sp>
        <p:nvSpPr>
          <p:cNvPr id="13" name="Rechteck 12"/>
          <p:cNvSpPr/>
          <p:nvPr/>
        </p:nvSpPr>
        <p:spPr bwMode="gray">
          <a:xfrm>
            <a:off x="2916238" y="1773238"/>
            <a:ext cx="5327650" cy="133191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2800" rIns="0" bIns="0"/>
          <a:lstStyle/>
          <a:p>
            <a:pPr>
              <a:defRPr/>
            </a:pPr>
            <a:r>
              <a:rPr lang="fr-FR" sz="1200">
                <a:solidFill>
                  <a:srgbClr val="551166"/>
                </a:solidFill>
              </a:rPr>
              <a:t>AWG Group est une entreprise de conseil suisse leader dans les domaines informatique, communication et systèmes de gestion. Ses équipes de projets collaborent sur plusieurs sites à la fois. Pour ce faire, Managed Communications &amp; Collaboration de Swisscom met à leur disposition des outils d’avenir et garantit une exploitation fiable.</a:t>
            </a:r>
          </a:p>
        </p:txBody>
      </p:sp>
      <p:cxnSp>
        <p:nvCxnSpPr>
          <p:cNvPr id="14" name="Gerade Verbindung 13"/>
          <p:cNvCxnSpPr/>
          <p:nvPr/>
        </p:nvCxnSpPr>
        <p:spPr bwMode="gray">
          <a:xfrm>
            <a:off x="2916238" y="1771650"/>
            <a:ext cx="53276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 bwMode="gray">
          <a:xfrm>
            <a:off x="2916238" y="3141663"/>
            <a:ext cx="53276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900113" y="1773238"/>
            <a:ext cx="1943100" cy="4284662"/>
          </a:xfrm>
          <a:prstGeom prst="round2SameRect">
            <a:avLst>
              <a:gd name="adj1" fmla="val 8248"/>
              <a:gd name="adj2" fmla="val 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90000" tIns="1656000" rIns="90000" bIns="46800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de-DE" sz="1200" dirty="0">
              <a:solidFill>
                <a:prstClr val="white"/>
              </a:solidFill>
              <a:latin typeface="TheSans Swisscom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9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971550" y="3573463"/>
            <a:ext cx="1800225" cy="1150937"/>
          </a:xfrm>
          <a:prstGeom prst="rect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lIns="90000" tIns="82800" rIns="90000" bIns="46800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fr-FR" sz="1000">
                <a:solidFill>
                  <a:srgbClr val="001155"/>
                </a:solidFill>
              </a:rPr>
              <a:t>«La complexité de la technologie UCC ne doit pas être sous-estimée. Grâce à Swisscom, nous sommes en bonne position.»</a:t>
            </a:r>
          </a:p>
        </p:txBody>
      </p:sp>
      <p:sp>
        <p:nvSpPr>
          <p:cNvPr id="3080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971550" y="4797425"/>
            <a:ext cx="1800225" cy="1152525"/>
          </a:xfrm>
          <a:prstGeom prst="rect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lIns="90000" tIns="82800" rIns="90000" bIns="46800"/>
          <a:lstStyle/>
          <a:p>
            <a:pPr>
              <a:spcAft>
                <a:spcPts val="600"/>
              </a:spcAft>
            </a:pPr>
            <a:r>
              <a:rPr lang="fr-FR" sz="1300" b="1">
                <a:solidFill>
                  <a:srgbClr val="FFFFFF"/>
                </a:solidFill>
              </a:rPr>
              <a:t>AWK Group</a:t>
            </a:r>
          </a:p>
          <a:p>
            <a:r>
              <a:rPr lang="fr-FR" sz="1000" b="1">
                <a:solidFill>
                  <a:srgbClr val="FFFFFF"/>
                </a:solidFill>
              </a:rPr>
              <a:t>Peter Gabriel</a:t>
            </a:r>
            <a:endParaRPr lang="fr-FR" sz="1300" b="1">
              <a:solidFill>
                <a:srgbClr val="FFFFFF"/>
              </a:solidFill>
              <a:ea typeface="MS PGothic"/>
              <a:cs typeface="Arial" pitchFamily="34" charset="0"/>
            </a:endParaRPr>
          </a:p>
          <a:p>
            <a:r>
              <a:rPr lang="fr-FR" sz="1000">
                <a:solidFill>
                  <a:srgbClr val="FFFFFF"/>
                </a:solidFill>
              </a:rPr>
              <a:t>COO et partenaire</a:t>
            </a:r>
          </a:p>
        </p:txBody>
      </p:sp>
      <p:sp>
        <p:nvSpPr>
          <p:cNvPr id="29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 rot="16200000">
            <a:off x="2844006" y="3285332"/>
            <a:ext cx="900113" cy="755650"/>
          </a:xfrm>
          <a:prstGeom prst="round2SameRect">
            <a:avLst>
              <a:gd name="adj1" fmla="val 8234"/>
              <a:gd name="adj2" fmla="val 0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  <a:extLst/>
        </p:spPr>
        <p:txBody>
          <a:bodyPr lIns="90000" tIns="46800" rIns="90000" bIns="46800" anchor="b"/>
          <a:lstStyle/>
          <a:p>
            <a:pPr fontAlgn="auto">
              <a:spcBef>
                <a:spcPct val="25000"/>
              </a:spcBef>
              <a:spcAft>
                <a:spcPts val="0"/>
              </a:spcAft>
              <a:defRPr/>
            </a:pPr>
            <a:endParaRPr lang="de-DE" sz="1200" dirty="0">
              <a:solidFill>
                <a:prstClr val="white"/>
              </a:solidFill>
              <a:latin typeface="TheSans Swisscom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" name="AutoShape 99" descr="Verlauf_weiss_grau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3743325" y="3213100"/>
            <a:ext cx="4500563" cy="900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round/>
            <a:headEnd/>
            <a:tailEnd/>
          </a:ln>
          <a:effectLst/>
          <a:extLst/>
        </p:spPr>
        <p:txBody>
          <a:bodyPr lIns="90000" tIns="46800" rIns="90000" bIns="46800"/>
          <a:lstStyle/>
          <a:p>
            <a:pPr marL="180975" lvl="1" indent="-179388">
              <a:buClr>
                <a:srgbClr val="11AAFF"/>
              </a:buClr>
              <a:buFont typeface="TheSans Swisscom" pitchFamily="34" charset="0"/>
              <a:buChar char="&gt;"/>
              <a:defRPr/>
            </a:pPr>
            <a:r>
              <a:rPr lang="fr-FR" sz="1000">
                <a:solidFill>
                  <a:srgbClr val="001155"/>
                </a:solidFill>
              </a:rPr>
              <a:t>Autocommutateur d’usagers existant en fin de vie.</a:t>
            </a:r>
          </a:p>
          <a:p>
            <a:pPr marL="180975" lvl="1" indent="-179388">
              <a:buClr>
                <a:srgbClr val="11AAFF"/>
              </a:buClr>
              <a:buFont typeface="TheSans Swisscom" pitchFamily="34" charset="0"/>
              <a:buChar char="&gt;"/>
              <a:defRPr/>
            </a:pPr>
            <a:r>
              <a:rPr lang="fr-FR" sz="1000">
                <a:solidFill>
                  <a:srgbClr val="001155"/>
                </a:solidFill>
              </a:rPr>
              <a:t>Extension des sites, exigence de leadership technologique.</a:t>
            </a:r>
          </a:p>
          <a:p>
            <a:pPr marL="180975" lvl="1" indent="-179388">
              <a:buClr>
                <a:srgbClr val="11AAFF"/>
              </a:buClr>
              <a:buFont typeface="TheSans Swisscom" pitchFamily="34" charset="0"/>
              <a:buChar char="&gt;"/>
              <a:defRPr/>
            </a:pPr>
            <a:r>
              <a:rPr lang="fr-FR" sz="1000">
                <a:solidFill>
                  <a:srgbClr val="001155"/>
                </a:solidFill>
              </a:rPr>
              <a:t>A la recherche d'une solution moderne pour la communication et la collaboration.</a:t>
            </a:r>
          </a:p>
        </p:txBody>
      </p:sp>
      <p:sp>
        <p:nvSpPr>
          <p:cNvPr id="3083" name="AutoShape 5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916238" y="3213100"/>
            <a:ext cx="755650" cy="90011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0000" tIns="46800" rIns="18000" bIns="46800" anchor="ctr"/>
          <a:lstStyle/>
          <a:p>
            <a:pPr>
              <a:spcBef>
                <a:spcPct val="25000"/>
              </a:spcBef>
            </a:pPr>
            <a:r>
              <a:rPr lang="fr-FR" sz="1000">
                <a:solidFill>
                  <a:srgbClr val="FFFFFF"/>
                </a:solidFill>
              </a:rPr>
              <a:t>Situation de départ</a:t>
            </a:r>
            <a:endParaRPr lang="fr-FR" sz="1000">
              <a:solidFill>
                <a:srgbClr val="FFFFFF"/>
              </a:solidFill>
              <a:ea typeface="MS PGothic"/>
              <a:cs typeface="Arial" pitchFamily="34" charset="0"/>
            </a:endParaRPr>
          </a:p>
        </p:txBody>
      </p:sp>
      <p:sp>
        <p:nvSpPr>
          <p:cNvPr id="36" name="AutoShape 5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 rot="16200000">
            <a:off x="2844006" y="4256882"/>
            <a:ext cx="900113" cy="755650"/>
          </a:xfrm>
          <a:prstGeom prst="round2SameRect">
            <a:avLst>
              <a:gd name="adj1" fmla="val 8234"/>
              <a:gd name="adj2" fmla="val 0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  <a:extLst/>
        </p:spPr>
        <p:txBody>
          <a:bodyPr lIns="90000" tIns="46800" rIns="90000" bIns="46800" anchor="b"/>
          <a:lstStyle/>
          <a:p>
            <a:pPr fontAlgn="auto">
              <a:spcBef>
                <a:spcPct val="25000"/>
              </a:spcBef>
              <a:spcAft>
                <a:spcPts val="0"/>
              </a:spcAft>
              <a:defRPr/>
            </a:pPr>
            <a:endParaRPr lang="de-DE" sz="1200" dirty="0">
              <a:solidFill>
                <a:prstClr val="white"/>
              </a:solidFill>
              <a:latin typeface="TheSans Swisscom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7" name="AutoShape 99" descr="Verlauf_weiss_grau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3743325" y="4184650"/>
            <a:ext cx="4500563" cy="900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round/>
            <a:headEnd/>
            <a:tailEnd/>
          </a:ln>
          <a:effectLst/>
          <a:extLst/>
        </p:spPr>
        <p:txBody>
          <a:bodyPr lIns="90000" tIns="46800" rIns="90000" bIns="46800"/>
          <a:lstStyle/>
          <a:p>
            <a:pPr marL="180975" lvl="1" indent="-179388" fontAlgn="auto">
              <a:spcBef>
                <a:spcPts val="0"/>
              </a:spcBef>
              <a:spcAft>
                <a:spcPts val="0"/>
              </a:spcAft>
              <a:buClr>
                <a:srgbClr val="11AAFF"/>
              </a:buClr>
              <a:buFont typeface="TheSans Swisscom" pitchFamily="34" charset="0"/>
              <a:buChar char="&gt;"/>
              <a:defRPr/>
            </a:pPr>
            <a:r>
              <a:rPr lang="fr-FR" sz="1000" dirty="0">
                <a:solidFill>
                  <a:srgbClr val="001155"/>
                </a:solidFill>
                <a:latin typeface="TheSans Swisscom"/>
              </a:rPr>
              <a:t>Plate-forme uniforme pour tous les sites avec toutes les fonctionnalités tournées vers l'avenir: p. ex. Application &amp; Desktop Sharing.</a:t>
            </a:r>
          </a:p>
          <a:p>
            <a:pPr marL="180975" lvl="1" indent="-179388" fontAlgn="auto">
              <a:spcBef>
                <a:spcPts val="0"/>
              </a:spcBef>
              <a:spcAft>
                <a:spcPts val="0"/>
              </a:spcAft>
              <a:buClr>
                <a:srgbClr val="11AAFF"/>
              </a:buClr>
              <a:buFont typeface="TheSans Swisscom" pitchFamily="34" charset="0"/>
              <a:buChar char="&gt;"/>
              <a:defRPr/>
            </a:pPr>
            <a:r>
              <a:rPr lang="fr-FR" sz="1000" dirty="0">
                <a:solidFill>
                  <a:srgbClr val="001155"/>
                </a:solidFill>
                <a:latin typeface="TheSans Swisscom"/>
              </a:rPr>
              <a:t>Managed Service: exploitation et support assurés par Swisscom.</a:t>
            </a:r>
          </a:p>
          <a:p>
            <a:pPr marL="180975" lvl="1" indent="-179388" fontAlgn="auto">
              <a:spcBef>
                <a:spcPts val="0"/>
              </a:spcBef>
              <a:spcAft>
                <a:spcPts val="0"/>
              </a:spcAft>
              <a:buClr>
                <a:srgbClr val="11AAFF"/>
              </a:buClr>
              <a:buFont typeface="TheSans Swisscom" pitchFamily="34" charset="0"/>
              <a:buChar char="&gt;"/>
              <a:defRPr/>
            </a:pPr>
            <a:r>
              <a:rPr lang="fr-FR" sz="1000" dirty="0">
                <a:solidFill>
                  <a:srgbClr val="001155"/>
                </a:solidFill>
                <a:latin typeface="TheSans Swisscom"/>
              </a:rPr>
              <a:t>Garantie Evergreen: tous les composants constamment à jour.</a:t>
            </a:r>
          </a:p>
        </p:txBody>
      </p:sp>
      <p:sp>
        <p:nvSpPr>
          <p:cNvPr id="3086" name="AutoShape 5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916238" y="4184650"/>
            <a:ext cx="755650" cy="90011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0000" tIns="46800" rIns="18000" bIns="46800" anchor="ctr"/>
          <a:lstStyle/>
          <a:p>
            <a:pPr>
              <a:spcBef>
                <a:spcPct val="25000"/>
              </a:spcBef>
            </a:pPr>
            <a:r>
              <a:rPr lang="fr-FR" sz="1000">
                <a:solidFill>
                  <a:srgbClr val="FFFFFF"/>
                </a:solidFill>
              </a:rPr>
              <a:t>Solution</a:t>
            </a:r>
          </a:p>
        </p:txBody>
      </p:sp>
      <p:sp>
        <p:nvSpPr>
          <p:cNvPr id="41" name="AutoShape 5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 rot="16200000">
            <a:off x="2844007" y="5230019"/>
            <a:ext cx="900112" cy="755650"/>
          </a:xfrm>
          <a:prstGeom prst="round2SameRect">
            <a:avLst>
              <a:gd name="adj1" fmla="val 8234"/>
              <a:gd name="adj2" fmla="val 0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  <a:effectLst/>
          <a:extLst/>
        </p:spPr>
        <p:txBody>
          <a:bodyPr lIns="90000" tIns="46800" rIns="90000" bIns="46800" anchor="b"/>
          <a:lstStyle/>
          <a:p>
            <a:pPr fontAlgn="auto">
              <a:spcBef>
                <a:spcPct val="25000"/>
              </a:spcBef>
              <a:spcAft>
                <a:spcPts val="0"/>
              </a:spcAft>
              <a:defRPr/>
            </a:pPr>
            <a:endParaRPr lang="de-DE" sz="1200" dirty="0">
              <a:solidFill>
                <a:prstClr val="white"/>
              </a:solidFill>
              <a:latin typeface="TheSans Swisscom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42" name="AutoShape 99" descr="Verlauf_weiss_grau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743325" y="5157788"/>
            <a:ext cx="4500563" cy="900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round/>
            <a:headEnd/>
            <a:tailEnd/>
          </a:ln>
          <a:effectLst/>
          <a:extLst/>
        </p:spPr>
        <p:txBody>
          <a:bodyPr lIns="90000" tIns="46800" rIns="90000" bIns="46800"/>
          <a:lstStyle/>
          <a:p>
            <a:pPr marL="180975" lvl="1" indent="-179388">
              <a:buClr>
                <a:srgbClr val="11AAFF"/>
              </a:buClr>
              <a:buFont typeface="TheSans Swisscom" pitchFamily="34" charset="0"/>
              <a:buChar char="&gt;"/>
              <a:defRPr/>
            </a:pPr>
            <a:r>
              <a:rPr lang="fr-FR" sz="1000">
                <a:solidFill>
                  <a:srgbClr val="001155"/>
                </a:solidFill>
              </a:rPr>
              <a:t>Prix fixe mensuel – pas de frais d'investissement ni d'amortissement.</a:t>
            </a:r>
          </a:p>
          <a:p>
            <a:pPr marL="180975" lvl="1" indent="-179388">
              <a:buClr>
                <a:srgbClr val="11AAFF"/>
              </a:buClr>
              <a:buFont typeface="TheSans Swisscom" pitchFamily="34" charset="0"/>
              <a:buChar char="&gt;"/>
              <a:defRPr/>
            </a:pPr>
            <a:r>
              <a:rPr lang="fr-FR" sz="1000">
                <a:solidFill>
                  <a:srgbClr val="001155"/>
                </a:solidFill>
              </a:rPr>
              <a:t>Collaboration plus efficiente, moins de déplacements, meilleure atteignabilité.</a:t>
            </a:r>
          </a:p>
          <a:p>
            <a:pPr marL="180975" lvl="1" indent="-179388">
              <a:buClr>
                <a:srgbClr val="11AAFF"/>
              </a:buClr>
              <a:buFont typeface="TheSans Swisscom" pitchFamily="34" charset="0"/>
              <a:buChar char="&gt;"/>
              <a:defRPr/>
            </a:pPr>
            <a:r>
              <a:rPr lang="fr-FR" sz="1000">
                <a:solidFill>
                  <a:srgbClr val="001155"/>
                </a:solidFill>
              </a:rPr>
              <a:t>Décharge considérable du propre service informatique.</a:t>
            </a:r>
          </a:p>
        </p:txBody>
      </p:sp>
      <p:sp>
        <p:nvSpPr>
          <p:cNvPr id="3089" name="AutoShape 5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2916238" y="5157788"/>
            <a:ext cx="755650" cy="90011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90000" tIns="46800" rIns="18000" bIns="46800" anchor="ctr"/>
          <a:lstStyle/>
          <a:p>
            <a:pPr>
              <a:spcBef>
                <a:spcPct val="25000"/>
              </a:spcBef>
            </a:pPr>
            <a:r>
              <a:rPr lang="fr-FR" sz="1000">
                <a:solidFill>
                  <a:srgbClr val="FFFFFF"/>
                </a:solidFill>
              </a:rPr>
              <a:t>Avantages</a:t>
            </a:r>
          </a:p>
        </p:txBody>
      </p:sp>
      <p:sp>
        <p:nvSpPr>
          <p:cNvPr id="23" name="AutoShape 5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971550" y="1844675"/>
            <a:ext cx="1798638" cy="1655763"/>
          </a:xfrm>
          <a:prstGeom prst="round2SameRect">
            <a:avLst>
              <a:gd name="adj1" fmla="val 8248"/>
              <a:gd name="adj2" fmla="val 0"/>
            </a:avLst>
          </a:prstGeom>
          <a:blipFill>
            <a:blip r:embed="rId16" cstate="print"/>
            <a:stretch>
              <a:fillRect/>
            </a:stretch>
          </a:blipFill>
          <a:ln w="9525" algn="ctr">
            <a:noFill/>
            <a:round/>
            <a:headEnd/>
            <a:tailEnd/>
          </a:ln>
          <a:effectLst/>
          <a:extLst/>
        </p:spPr>
        <p:txBody>
          <a:bodyPr lIns="90000" tIns="1656000" rIns="90000" bIns="46800"/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de-DE" sz="1200" dirty="0">
              <a:solidFill>
                <a:prstClr val="white"/>
              </a:solidFill>
              <a:latin typeface="TheSans Swisscom"/>
              <a:ea typeface="MS PGothic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RADIUS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XtNJ5n7kW8na26ziAWuQ"/>
  <p:tag name="VCT-RADIUS" val="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RADIUS" val="7"/>
  <p:tag name="THINKCELLSHAPEDONOTDELETE" val="p76Eg2QeiDUy3ePMu4rx9H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XtNJ5n7kW8na26ziAWuQ"/>
  <p:tag name="VCT-RADIUS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RADIUS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RADIUS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RADIUS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XtNJ5n7kW8na26ziAWuQ"/>
  <p:tag name="VCT-RADIUS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RADIUS" val="7"/>
  <p:tag name="THINKCELLSHAPEDONOTDELETE" val="p76Eg2QeiDUy3ePMu4rx9H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XtNJ5n7kW8na26ziAWuQ"/>
  <p:tag name="VCT-RADIUS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XtNJ5n7kW8na26ziAWuQ"/>
  <p:tag name="VCT-RADIUS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RADIUS" val="7"/>
  <p:tag name="THINKCELLSHAPEDONOTDELETE" val="p76Eg2QeiDUy3ePMu4rx9H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XtNJ5n7kW8na26ziAWuQ"/>
  <p:tag name="VCT-RADIUS" val="6"/>
</p:tagLst>
</file>

<file path=ppt/theme/theme1.xml><?xml version="1.0" encoding="utf-8"?>
<a:theme xmlns:a="http://schemas.openxmlformats.org/drawingml/2006/main" name="Blank">
  <a:themeElements>
    <a:clrScheme name="Blank 1">
      <a:dk1>
        <a:srgbClr val="001155"/>
      </a:dk1>
      <a:lt1>
        <a:srgbClr val="FFFFFF"/>
      </a:lt1>
      <a:dk2>
        <a:srgbClr val="001155"/>
      </a:dk2>
      <a:lt2>
        <a:srgbClr val="555555"/>
      </a:lt2>
      <a:accent1>
        <a:srgbClr val="FFFFFF"/>
      </a:accent1>
      <a:accent2>
        <a:srgbClr val="11AAFF"/>
      </a:accent2>
      <a:accent3>
        <a:srgbClr val="FFFFFF"/>
      </a:accent3>
      <a:accent4>
        <a:srgbClr val="000D47"/>
      </a:accent4>
      <a:accent5>
        <a:srgbClr val="FFFFFF"/>
      </a:accent5>
      <a:accent6>
        <a:srgbClr val="0E9AE7"/>
      </a:accent6>
      <a:hlink>
        <a:srgbClr val="551166"/>
      </a:hlink>
      <a:folHlink>
        <a:srgbClr val="DD1122"/>
      </a:folHlink>
    </a:clrScheme>
    <a:fontScheme name="Blank">
      <a:majorFont>
        <a:latin typeface="TheSans Swisscom Light"/>
        <a:ea typeface=""/>
        <a:cs typeface=""/>
      </a:majorFont>
      <a:minorFont>
        <a:latin typeface="TheSans Swissco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heSans Swissco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heSans Swisscom" pitchFamily="34" charset="0"/>
          </a:defRPr>
        </a:defPPr>
      </a:lstStyle>
    </a:lnDef>
  </a:objectDefaults>
  <a:extraClrSchemeLst>
    <a:extraClrScheme>
      <a:clrScheme name="Blank 1">
        <a:dk1>
          <a:srgbClr val="001155"/>
        </a:dk1>
        <a:lt1>
          <a:srgbClr val="FFFFFF"/>
        </a:lt1>
        <a:dk2>
          <a:srgbClr val="001155"/>
        </a:dk2>
        <a:lt2>
          <a:srgbClr val="555555"/>
        </a:lt2>
        <a:accent1>
          <a:srgbClr val="FFFFFF"/>
        </a:accent1>
        <a:accent2>
          <a:srgbClr val="11AAFF"/>
        </a:accent2>
        <a:accent3>
          <a:srgbClr val="FFFFFF"/>
        </a:accent3>
        <a:accent4>
          <a:srgbClr val="000D47"/>
        </a:accent4>
        <a:accent5>
          <a:srgbClr val="FFFFFF"/>
        </a:accent5>
        <a:accent6>
          <a:srgbClr val="0E9AE7"/>
        </a:accent6>
        <a:hlink>
          <a:srgbClr val="551166"/>
        </a:hlink>
        <a:folHlink>
          <a:srgbClr val="DD11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555555"/>
        </a:dk1>
        <a:lt1>
          <a:srgbClr val="FFFFFF"/>
        </a:lt1>
        <a:dk2>
          <a:srgbClr val="001155"/>
        </a:dk2>
        <a:lt2>
          <a:srgbClr val="FFFFFF"/>
        </a:lt2>
        <a:accent1>
          <a:srgbClr val="001155"/>
        </a:accent1>
        <a:accent2>
          <a:srgbClr val="11AAFF"/>
        </a:accent2>
        <a:accent3>
          <a:srgbClr val="AAAAB4"/>
        </a:accent3>
        <a:accent4>
          <a:srgbClr val="DADADA"/>
        </a:accent4>
        <a:accent5>
          <a:srgbClr val="AAAAB4"/>
        </a:accent5>
        <a:accent6>
          <a:srgbClr val="0E9AE7"/>
        </a:accent6>
        <a:hlink>
          <a:srgbClr val="551166"/>
        </a:hlink>
        <a:folHlink>
          <a:srgbClr val="DD112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2230B76AC5844DB0989709AD498708" ma:contentTypeVersion="38" ma:contentTypeDescription="Ein neues Dokument erstellen." ma:contentTypeScope="" ma:versionID="e11701e48657bdba062bcf8154f27c00">
  <xsd:schema xmlns:xsd="http://www.w3.org/2001/XMLSchema" xmlns:xs="http://www.w3.org/2001/XMLSchema" xmlns:p="http://schemas.microsoft.com/office/2006/metadata/properties" xmlns:ns2="acedd555-43a8-4d0d-a8e3-ca01be00aa6a" xmlns:ns3="812f9e31-a7fa-48e5-a1bf-375bc3136bc8" targetNamespace="http://schemas.microsoft.com/office/2006/metadata/properties" ma:root="true" ma:fieldsID="1545da02829bb7094573aa64bf227f91" ns2:_="" ns3:_="">
    <xsd:import namespace="acedd555-43a8-4d0d-a8e3-ca01be00aa6a"/>
    <xsd:import namespace="812f9e31-a7fa-48e5-a1bf-375bc3136bc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j556b1d72b084918b6056ca78c7c009d" minOccurs="0"/>
                <xsd:element ref="ns2:TaxCatchAll" minOccurs="0"/>
                <xsd:element ref="ns3:ld31b3cbbdc345b0906ff761746df03b" minOccurs="0"/>
                <xsd:element ref="ns3:na2161ca101e43349dca9a0b6255b306" minOccurs="0"/>
                <xsd:element ref="ns3:e4f6a5caf5a04bd5a9f7eb012b76f77f" minOccurs="0"/>
                <xsd:element ref="ns3:c901a025982c4d098e7fdd04b78b8d0a" minOccurs="0"/>
                <xsd:element ref="ns3:m6d4b46269814604847ded27306755f3" minOccurs="0"/>
                <xsd:element ref="ns3:mf9157288bf6425ab0392d00cd7200b7" minOccurs="0"/>
                <xsd:element ref="ns3:m02e25931c8a4ac8bf3384e0d9f32701" minOccurs="0"/>
                <xsd:element ref="ns3:g64b8043c33c420ea5cbac960cc0b04f" minOccurs="0"/>
                <xsd:element ref="ns3:b330030a3c7a4d1ba2e9577061f27192" minOccurs="0"/>
                <xsd:element ref="ns3:j1be6051d69949c7bde6d0c105e9d144" minOccurs="0"/>
                <xsd:element ref="ns3:PublishDate" minOccurs="0"/>
                <xsd:element ref="ns3:Subtitle" minOccurs="0"/>
                <xsd:element ref="ns3:ExternalURL" minOccurs="0"/>
                <xsd:element ref="ns3:Comment" minOccurs="0"/>
                <xsd:element ref="ns3:ActivationDate" minOccurs="0"/>
                <xsd:element ref="ns3:ReleaseNotes" minOccurs="0"/>
                <xsd:element ref="ns3:OldMPUserTags" minOccurs="0"/>
                <xsd:element ref="ns3:OldMPInheritedTags" minOccurs="0"/>
                <xsd:element ref="ns3:MPEffectiveTags" minOccurs="0"/>
                <xsd:element ref="ns3:OldDocumentId" minOccurs="0"/>
                <xsd:element ref="ns3:LinkedDocumentUrl" minOccurs="0"/>
                <xsd:element ref="ns3:oldExternalUrl" minOccurs="0"/>
                <xsd:element ref="ns2:SharedWithUsers" minOccurs="0"/>
                <xsd:element ref="ns3:ReleaseNotesLastModifi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dd555-43a8-4d0d-a8e3-ca01be00aa6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description="" ma:hidden="true" ma:list="{94cdad86-772a-4720-aaaa-014ed2f39f06}" ma:internalName="TaxCatchAll" ma:showField="CatchAllData" ma:web="acedd555-43a8-4d0d-a8e3-ca01be00aa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4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2f9e31-a7fa-48e5-a1bf-375bc3136bc8" elementFormDefault="qualified">
    <xsd:import namespace="http://schemas.microsoft.com/office/2006/documentManagement/types"/>
    <xsd:import namespace="http://schemas.microsoft.com/office/infopath/2007/PartnerControls"/>
    <xsd:element name="j556b1d72b084918b6056ca78c7c009d" ma:index="12" nillable="true" ma:taxonomy="true" ma:internalName="j556b1d72b084918b6056ca78c7c009d" ma:taxonomyFieldName="Confidentiality" ma:displayName="Confidentiality" ma:default="57;#C2 Internal|135c8e3d-43fc-427a-bc2f-000000010469" ma:fieldId="{3556b1d7-2b08-4918-b605-6ca78c7c009d}" ma:sspId="b60cfbb7-7be1-46a5-a4a0-181c9c62e228" ma:termSetId="135c8e3d-43fc-427a-bc2f-0000000058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31b3cbbdc345b0906ff761746df03b" ma:index="15" nillable="true" ma:taxonomy="true" ma:internalName="ld31b3cbbdc345b0906ff761746df03b" ma:taxonomyFieldName="DocumentLanguage" ma:displayName="Document Language" ma:fieldId="{5d31b3cb-bdc3-45b0-906f-f761746df03b}" ma:sspId="b60cfbb7-7be1-46a5-a4a0-181c9c62e228" ma:termSetId="135c8e3d-43fc-427a-bc2f-0000000000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2161ca101e43349dca9a0b6255b306" ma:index="17" nillable="true" ma:taxonomy="true" ma:internalName="na2161ca101e43349dca9a0b6255b306" ma:taxonomyFieldName="RetentionTime" ma:displayName="Retention Time" ma:fieldId="{7a2161ca-101e-4334-9dca-9a0b6255b306}" ma:sspId="b60cfbb7-7be1-46a5-a4a0-181c9c62e228" ma:termSetId="135c8e3d-43fc-427a-bc2f-0000000000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4f6a5caf5a04bd5a9f7eb012b76f77f" ma:index="19" nillable="true" ma:taxonomy="true" ma:internalName="e4f6a5caf5a04bd5a9f7eb012b76f77f" ma:taxonomyFieldName="DocumentType" ma:displayName="Document Type" ma:fieldId="{e4f6a5ca-f5a0-4bd5-a9f7-eb012b76f77f}" ma:taxonomyMulti="true" ma:sspId="b60cfbb7-7be1-46a5-a4a0-181c9c62e228" ma:termSetId="135c8e3d-43fc-427a-bc2f-0000000001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901a025982c4d098e7fdd04b78b8d0a" ma:index="21" nillable="true" ma:taxonomy="true" ma:internalName="c901a025982c4d098e7fdd04b78b8d0a" ma:taxonomyFieldName="Lifecycle" ma:displayName="Lifecycle" ma:default="2;#Draft|135c8e3d-43fc-427a-bc2f-000000000230" ma:fieldId="{c901a025-982c-4d09-8e7f-dd04b78b8d0a}" ma:sspId="b60cfbb7-7be1-46a5-a4a0-181c9c62e228" ma:termSetId="135c8e3d-43fc-427a-bc2f-00000000016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d4b46269814604847ded27306755f3" ma:index="23" nillable="true" ma:taxonomy="true" ma:internalName="m6d4b46269814604847ded27306755f3" ma:taxonomyFieldName="Validity" ma:displayName="Validity" ma:fieldId="{66d4b462-6981-4604-847d-ed27306755f3}" ma:sspId="b60cfbb7-7be1-46a5-a4a0-181c9c62e228" ma:termSetId="135c8e3d-43fc-427a-bc2f-000000000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f9157288bf6425ab0392d00cd7200b7" ma:index="25" nillable="true" ma:taxonomy="true" ma:internalName="mf9157288bf6425ab0392d00cd7200b7" ma:taxonomyFieldName="DMISMiscellaneous" ma:displayName="Miscellaneous" ma:fieldId="{6f915728-8bf6-425a-b039-2d00cd7200b7}" ma:taxonomyMulti="true" ma:sspId="b60cfbb7-7be1-46a5-a4a0-181c9c62e228" ma:termSetId="cbb95f3f-ce90-44a0-8fe5-1ddf074754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02e25931c8a4ac8bf3384e0d9f32701" ma:index="27" nillable="true" ma:taxonomy="true" ma:internalName="m02e25931c8a4ac8bf3384e0d9f32701" ma:taxonomyFieldName="IDXME" ma:displayName="idxme" ma:fieldId="{602e2593-1c8a-4ac8-bf33-84e0d9f32701}" ma:taxonomyMulti="true" ma:sspId="b60cfbb7-7be1-46a5-a4a0-181c9c62e228" ma:termSetId="135c8e3d-43fc-427a-bc2f-0000000721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64b8043c33c420ea5cbac960cc0b04f" ma:index="29" nillable="true" ma:taxonomy="true" ma:internalName="g64b8043c33c420ea5cbac960cc0b04f" ma:taxonomyFieldName="RelatedProducts" ma:displayName="Related Products" ma:fieldId="{064b8043-c33c-420e-a5cb-ac960cc0b04f}" ma:taxonomyMulti="true" ma:sspId="b60cfbb7-7be1-46a5-a4a0-181c9c62e228" ma:termSetId="2975a8d7-287b-4270-b9d6-402aa38c12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330030a3c7a4d1ba2e9577061f27192" ma:index="31" nillable="true" ma:taxonomy="true" ma:internalName="b330030a3c7a4d1ba2e9577061f27192" ma:taxonomyFieldName="Routing" ma:displayName="Routing" ma:fieldId="{b330030a-3c7a-4d1b-a2e9-577061f27192}" ma:sspId="b60cfbb7-7be1-46a5-a4a0-181c9c62e228" ma:termSetId="135c8e3d-43fc-427a-bc2f-00000000929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be6051d69949c7bde6d0c105e9d144" ma:index="33" nillable="true" ma:taxonomy="true" ma:internalName="j1be6051d69949c7bde6d0c105e9d144" ma:taxonomyFieldName="ProductPublishing" ma:displayName="Publishing" ma:fieldId="{31be6051-d699-49c7-bde6-d0c105e9d144}" ma:sspId="b60cfbb7-7be1-46a5-a4a0-181c9c62e228" ma:termSetId="135c8e3d-43fc-427a-bc2f-0000000092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ublishDate" ma:index="34" nillable="true" ma:displayName="Publish Date" ma:format="DateTime" ma:hidden="true" ma:internalName="PublishDate">
      <xsd:simpleType>
        <xsd:restriction base="dms:DateTime"/>
      </xsd:simpleType>
    </xsd:element>
    <xsd:element name="Subtitle" ma:index="35" nillable="true" ma:displayName="Subtitle" ma:internalName="Subtitle">
      <xsd:simpleType>
        <xsd:restriction base="dms:Text">
          <xsd:maxLength value="255"/>
        </xsd:restriction>
      </xsd:simpleType>
    </xsd:element>
    <xsd:element name="ExternalURL" ma:index="36" nillable="true" ma:displayName="External URL" ma:hidden="true" ma:internalName="ExternalURL">
      <xsd:simpleType>
        <xsd:restriction base="dms:Text">
          <xsd:maxLength value="255"/>
        </xsd:restriction>
      </xsd:simpleType>
    </xsd:element>
    <xsd:element name="Comment" ma:index="37" nillable="true" ma:displayName="Comment" ma:internalName="Comment">
      <xsd:simpleType>
        <xsd:restriction base="dms:Note">
          <xsd:maxLength value="255"/>
        </xsd:restriction>
      </xsd:simpleType>
    </xsd:element>
    <xsd:element name="ActivationDate" ma:index="38" nillable="true" ma:displayName="Activation Date" ma:format="DateTime" ma:internalName="ActivationDate">
      <xsd:simpleType>
        <xsd:restriction base="dms:DateTime"/>
      </xsd:simpleType>
    </xsd:element>
    <xsd:element name="ReleaseNotes" ma:index="39" nillable="true" ma:displayName="Release Notes" ma:internalName="ReleaseNotes">
      <xsd:simpleType>
        <xsd:restriction base="dms:Text">
          <xsd:maxLength value="160"/>
        </xsd:restriction>
      </xsd:simpleType>
    </xsd:element>
    <xsd:element name="OldMPUserTags" ma:index="40" nillable="true" ma:displayName="OldMPUserTags" ma:hidden="true" ma:internalName="OldMPUserTags">
      <xsd:simpleType>
        <xsd:restriction base="dms:Note"/>
      </xsd:simpleType>
    </xsd:element>
    <xsd:element name="OldMPInheritedTags" ma:index="41" nillable="true" ma:displayName="OldMPInheritedTags" ma:hidden="true" ma:internalName="OldMPInheritedTags">
      <xsd:simpleType>
        <xsd:restriction base="dms:Note"/>
      </xsd:simpleType>
    </xsd:element>
    <xsd:element name="MPEffectiveTags" ma:index="42" nillable="true" ma:displayName="MPEffectiveTags" ma:hidden="true" ma:internalName="MPEffectiveTags">
      <xsd:simpleType>
        <xsd:restriction base="dms:Note">
          <xsd:maxLength value="255"/>
        </xsd:restriction>
      </xsd:simpleType>
    </xsd:element>
    <xsd:element name="OldDocumentId" ma:index="43" nillable="true" ma:displayName="OldDocumentId" ma:hidden="true" ma:internalName="OldDocumentId">
      <xsd:simpleType>
        <xsd:restriction base="dms:Text">
          <xsd:maxLength value="255"/>
        </xsd:restriction>
      </xsd:simpleType>
    </xsd:element>
    <xsd:element name="LinkedDocumentUrl" ma:index="44" nillable="true" ma:displayName="LinkedDocumentUrl" ma:format="Hyperlink" ma:hidden="true" ma:internalName="LinkedDocument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oldExternalUrl" ma:index="45" nillable="true" ma:displayName="oldExternalUrl" ma:hidden="true" ma:internalName="oldExternalUrl">
      <xsd:simpleType>
        <xsd:restriction base="dms:Text">
          <xsd:maxLength value="255"/>
        </xsd:restriction>
      </xsd:simpleType>
    </xsd:element>
    <xsd:element name="ReleaseNotesLastModified" ma:index="47" nillable="true" ma:displayName="Release Notes Last Modified" ma:format="DateTime" ma:internalName="ReleaseNotesLast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901a025982c4d098e7fdd04b78b8d0a xmlns="812f9e31-a7fa-48e5-a1bf-375bc3136bc8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135c8e3d-43fc-427a-bc2f-000000000235</TermId>
        </TermInfo>
      </Terms>
    </c901a025982c4d098e7fdd04b78b8d0a>
    <OldDocumentId xmlns="812f9e31-a7fa-48e5-a1bf-375bc3136bc8">{A983F304-D0AB-43B7-AEFF-CC2ACE431231}</OldDocumentId>
    <ExternalURL xmlns="812f9e31-a7fa-48e5-a1bf-375bc3136bc8">http://documents.swisscom.com/product/1000162-Success_Stories_/Documents/SuccessStory_OnePager/Onepager_AWK-fr.pptx</ExternalURL>
    <m6d4b46269814604847ded27306755f3 xmlns="812f9e31-a7fa-48e5-a1bf-375bc3136bc8">
      <Terms xmlns="http://schemas.microsoft.com/office/infopath/2007/PartnerControls"/>
    </m6d4b46269814604847ded27306755f3>
    <ReleaseNotes xmlns="812f9e31-a7fa-48e5-a1bf-375bc3136bc8" xsi:nil="true"/>
    <LinkedDocumentUrl xmlns="812f9e31-a7fa-48e5-a1bf-375bc3136bc8">
      <Url xsi:nil="true"/>
      <Description xsi:nil="true"/>
    </LinkedDocumentUrl>
    <_dlc_DocId xmlns="acedd555-43a8-4d0d-a8e3-ca01be00aa6a">a983f304-d0ab-43b7-aeff-cc2ace431231</_dlc_DocId>
    <oldExternalUrl xmlns="812f9e31-a7fa-48e5-a1bf-375bc3136bc8" xsi:nil="true"/>
    <Comment xmlns="812f9e31-a7fa-48e5-a1bf-375bc3136bc8" xsi:nil="true"/>
    <j1be6051d69949c7bde6d0c105e9d144 xmlns="812f9e31-a7fa-48e5-a1bf-375bc3136bc8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Published to Internet</TermName>
          <TermId xmlns="http://schemas.microsoft.com/office/infopath/2007/PartnerControls">135c8e3d-43fc-427a-bc2f-000000009301</TermId>
        </TermInfo>
      </Terms>
    </j1be6051d69949c7bde6d0c105e9d144>
    <TaxCatchAll xmlns="acedd555-43a8-4d0d-a8e3-ca01be00aa6a">
      <Value>9</Value>
      <Value>7</Value>
      <Value>57</Value>
      <Value>5</Value>
      <Value>3</Value>
      <Value>1</Value>
      <Value>17</Value>
    </TaxCatchAll>
    <b330030a3c7a4d1ba2e9577061f27192 xmlns="812f9e31-a7fa-48e5-a1bf-375bc3136bc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DMIS Produktdokument</TermName>
          <TermId xmlns="http://schemas.microsoft.com/office/infopath/2007/PartnerControls">135c8e3d-43fc-427a-bc2f-000000009305</TermId>
        </TermInfo>
      </Terms>
    </b330030a3c7a4d1ba2e9577061f27192>
    <ld31b3cbbdc345b0906ff761746df03b xmlns="812f9e31-a7fa-48e5-a1bf-375bc3136bc8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French</TermName>
          <TermId xmlns="http://schemas.microsoft.com/office/infopath/2007/PartnerControls">135c8e3d-43fc-427a-bc2f-000000000207</TermId>
        </TermInfo>
      </Terms>
    </ld31b3cbbdc345b0906ff761746df03b>
    <OldMPInheritedTags xmlns="812f9e31-a7fa-48e5-a1bf-375bc3136bc8">((xh36515)(xh170)(xh166))((xh9305)(xh9296)(xh9292)(xh9290)(xh176)(xh172))((xh278)(xh4)(xh1))((xh35047)(xh9308)(xh93739)(xh9280)(xh172))((xh377)(xh374)(xh373)(xh1))((xh76454)(xh167)(xh165))((xh30031)(xh9309)(xh93739)(xh9280)(xh172))((xh30049)(xh9293)(xh9292)(xh9290)(xh176)(xh172))((xh33416)(xh9295)(xh9292)(xh9290)(xh176)(xh172))((xh105719)(xh101537)(xh101535)(xh101534)(xh176)(xh172))</OldMPInheritedTags>
    <j556b1d72b084918b6056ca78c7c009d xmlns="812f9e31-a7fa-48e5-a1bf-375bc3136bc8">
      <Terms xmlns="http://schemas.microsoft.com/office/infopath/2007/PartnerControls">
        <TermInfo xmlns="http://schemas.microsoft.com/office/infopath/2007/PartnerControls">
          <TermName xmlns="http://schemas.microsoft.com/office/infopath/2007/PartnerControls">C2 Internal</TermName>
          <TermId xmlns="http://schemas.microsoft.com/office/infopath/2007/PartnerControls">135c8e3d-43fc-427a-bc2f-000000010469</TermId>
        </TermInfo>
      </Terms>
    </j556b1d72b084918b6056ca78c7c009d>
    <g64b8043c33c420ea5cbac960cc0b04f xmlns="812f9e31-a7fa-48e5-a1bf-375bc3136bc8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Managed Communications and Collaboration Microsoft</TermName>
          <TermId xmlns="http://schemas.microsoft.com/office/infopath/2007/PartnerControls">39a5c6eb-06f5-443e-9452-d1bdfdfff526</TermId>
        </TermInfo>
      </Terms>
    </g64b8043c33c420ea5cbac960cc0b04f>
    <PublishDate xmlns="812f9e31-a7fa-48e5-a1bf-375bc3136bc8" xsi:nil="true"/>
    <ActivationDate xmlns="812f9e31-a7fa-48e5-a1bf-375bc3136bc8" xsi:nil="true"/>
    <e4f6a5caf5a04bd5a9f7eb012b76f77f xmlns="812f9e31-a7fa-48e5-a1bf-375bc3136bc8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Success Story</TermName>
          <TermId xmlns="http://schemas.microsoft.com/office/infopath/2007/PartnerControls">135c8e3d-43fc-427a-bc2f-000000036515</TermId>
        </TermInfo>
      </Terms>
    </e4f6a5caf5a04bd5a9f7eb012b76f77f>
    <na2161ca101e43349dca9a0b6255b306 xmlns="812f9e31-a7fa-48e5-a1bf-375bc3136bc8">
      <Terms xmlns="http://schemas.microsoft.com/office/infopath/2007/PartnerControls"/>
    </na2161ca101e43349dca9a0b6255b306>
    <mf9157288bf6425ab0392d00cd7200b7 xmlns="812f9e31-a7fa-48e5-a1bf-375bc3136bc8">
      <Terms xmlns="http://schemas.microsoft.com/office/infopath/2007/PartnerControls"/>
    </mf9157288bf6425ab0392d00cd7200b7>
    <MPEffectiveTags xmlns="812f9e31-a7fa-48e5-a1bf-375bc3136bc8">|235|97066|32288|31548|207|9301|102879|36515|9305|278|35047|377|76454|30031|30049|33416|105719|</MPEffectiveTags>
    <_dlc_DocIdUrl xmlns="acedd555-43a8-4d0d-a8e3-ca01be00aa6a">
      <Url>https://internal.bizdocs.swisscom.com/dmis/1000162-Success_Stories_/_layouts/15/DocIdRedir.aspx?ID=a983f304-d0ab-43b7-aeff-cc2ace431231</Url>
      <Description>a983f304-d0ab-43b7-aeff-cc2ace431231</Description>
    </_dlc_DocIdUrl>
    <m02e25931c8a4ac8bf3384e0d9f32701 xmlns="812f9e31-a7fa-48e5-a1bf-375bc3136bc8">
      <Terms xmlns="http://schemas.microsoft.com/office/infopath/2007/PartnerControls"/>
    </m02e25931c8a4ac8bf3384e0d9f32701>
    <Subtitle xmlns="812f9e31-a7fa-48e5-a1bf-375bc3136bc8" xsi:nil="true"/>
    <OldMPUserTags xmlns="812f9e31-a7fa-48e5-a1bf-375bc3136bc8">((xh235)(xh169)(xh166))((xh97066)(xh79388)(xh79387)(xh174)(xh172))((xh32288)(xh9308)(xh93739)(xh9280)(xh172))((xh31548)(xh9308)(xh93739)(xh9280)(xh172))((xh207)(xh2)(xh1))((xh9301)(xh9294)(xh9292)(xh9290)(xh176)(xh172))((xh102879)(xh101538)(xh101535)(xh101534)(xh176)(xh172))</OldMPUserTags>
    <ReleaseNotesLastModified xmlns="812f9e31-a7fa-48e5-a1bf-375bc3136bc8" xsi:nil="true"/>
  </documentManagement>
</p:properties>
</file>

<file path=customXml/itemProps1.xml><?xml version="1.0" encoding="utf-8"?>
<ds:datastoreItem xmlns:ds="http://schemas.openxmlformats.org/officeDocument/2006/customXml" ds:itemID="{00B3E656-12F8-461C-8D2A-69FCFD768485}"/>
</file>

<file path=customXml/itemProps2.xml><?xml version="1.0" encoding="utf-8"?>
<ds:datastoreItem xmlns:ds="http://schemas.openxmlformats.org/officeDocument/2006/customXml" ds:itemID="{2F27FAD4-48AE-4352-8546-FA7F8C07A5D2}"/>
</file>

<file path=customXml/itemProps3.xml><?xml version="1.0" encoding="utf-8"?>
<ds:datastoreItem xmlns:ds="http://schemas.openxmlformats.org/officeDocument/2006/customXml" ds:itemID="{95BE584A-FB83-4088-9161-DF06A338D403}"/>
</file>

<file path=customXml/itemProps4.xml><?xml version="1.0" encoding="utf-8"?>
<ds:datastoreItem xmlns:ds="http://schemas.openxmlformats.org/officeDocument/2006/customXml" ds:itemID="{F5DFE2D2-CA85-441A-9ACC-B3DA4F80B316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201</Words>
  <Application>Microsoft Office PowerPoint</Application>
  <PresentationFormat>Bildschirmpräsentation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TheSans Swisscom</vt:lpstr>
      <vt:lpstr>Arial</vt:lpstr>
      <vt:lpstr>TheSans Swisscom Light</vt:lpstr>
      <vt:lpstr>MS PGothic</vt:lpstr>
      <vt:lpstr>Blank</vt:lpstr>
      <vt:lpstr>Faire accomplir simplement les tâches complexes.</vt:lpstr>
    </vt:vector>
  </TitlesOfParts>
  <Company>Swisscom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AWK Group - OnePager</dc:title>
  <dc:creator>tdclakat</dc:creator>
  <dc:description>Applications Competence Team_x000d_
Swisscom IT Services AG</dc:description>
  <cp:lastModifiedBy>Adrian Meier</cp:lastModifiedBy>
  <cp:revision>16</cp:revision>
  <dcterms:created xsi:type="dcterms:W3CDTF">2013-01-07T13:14:37Z</dcterms:created>
  <dcterms:modified xsi:type="dcterms:W3CDTF">2013-01-24T12:46:48Z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tentionTime">
    <vt:lpwstr/>
  </property>
  <property fmtid="{D5CDD505-2E9C-101B-9397-08002B2CF9AE}" pid="3" name="Validity">
    <vt:lpwstr/>
  </property>
  <property fmtid="{D5CDD505-2E9C-101B-9397-08002B2CF9AE}" pid="4" name="DMISMiscellaneous">
    <vt:lpwstr/>
  </property>
  <property fmtid="{D5CDD505-2E9C-101B-9397-08002B2CF9AE}" pid="5" name="Confidentiality">
    <vt:lpwstr>57;#C2 Internal|135c8e3d-43fc-427a-bc2f-000000010469</vt:lpwstr>
  </property>
  <property fmtid="{D5CDD505-2E9C-101B-9397-08002B2CF9AE}" pid="6" name="ProductPublishing">
    <vt:lpwstr>9;#Published to Internet|135c8e3d-43fc-427a-bc2f-000000009301</vt:lpwstr>
  </property>
  <property fmtid="{D5CDD505-2E9C-101B-9397-08002B2CF9AE}" pid="7" name="ContentTypeId">
    <vt:lpwstr>0x0101007C2230B76AC5844DB0989709AD498708</vt:lpwstr>
  </property>
  <property fmtid="{D5CDD505-2E9C-101B-9397-08002B2CF9AE}" pid="8" name="IDXME">
    <vt:lpwstr/>
  </property>
  <property fmtid="{D5CDD505-2E9C-101B-9397-08002B2CF9AE}" pid="9" name="_dlc_DocIdItemGuid">
    <vt:lpwstr>3d8f8b8e-c3ec-482f-9014-857045493eb4</vt:lpwstr>
  </property>
  <property fmtid="{D5CDD505-2E9C-101B-9397-08002B2CF9AE}" pid="10" name="DocumentType">
    <vt:lpwstr>5;#Success Story|135c8e3d-43fc-427a-bc2f-000000036515</vt:lpwstr>
  </property>
  <property fmtid="{D5CDD505-2E9C-101B-9397-08002B2CF9AE}" pid="11" name="RelatedProducts">
    <vt:lpwstr>17;#Managed Communications and Collaboration Microsoft|39a5c6eb-06f5-443e-9452-d1bdfdfff526</vt:lpwstr>
  </property>
  <property fmtid="{D5CDD505-2E9C-101B-9397-08002B2CF9AE}" pid="12" name="DocumentLanguage">
    <vt:lpwstr>7;#French|135c8e3d-43fc-427a-bc2f-000000000207</vt:lpwstr>
  </property>
  <property fmtid="{D5CDD505-2E9C-101B-9397-08002B2CF9AE}" pid="13" name="Lifecycle">
    <vt:lpwstr>1;#Final|135c8e3d-43fc-427a-bc2f-000000000235</vt:lpwstr>
  </property>
  <property fmtid="{D5CDD505-2E9C-101B-9397-08002B2CF9AE}" pid="14" name="Routing">
    <vt:lpwstr>3;#DMIS Produktdokument|135c8e3d-43fc-427a-bc2f-000000009305</vt:lpwstr>
  </property>
</Properties>
</file>